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BA6"/>
    <a:srgbClr val="FFE2AF"/>
    <a:srgbClr val="FEC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22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5925-E658-4C62-A116-0918A24A407F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A0EFB-1733-4A51-8F25-30DFE433B1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000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B0F0B-122F-4B32-A28E-1FF47994A416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79518-D477-476D-A0F0-C377842207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43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78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1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81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9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88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4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6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2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2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5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9CAE-C204-4834-B66E-2213CBD31AE3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2B0C5-EA54-4587-B70F-71B2F341A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0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270C954C-844F-3644-A727-980478C66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518457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/>
              <a:t>Базовые продукты </a:t>
            </a:r>
            <a:r>
              <a:rPr lang="ru-RU" sz="2000" b="1" dirty="0" smtClean="0"/>
              <a:t>АО «МСП Банк»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200" dirty="0" smtClean="0"/>
              <a:t>(</a:t>
            </a:r>
            <a:r>
              <a:rPr lang="ru-RU" sz="1200" b="1" i="1" dirty="0" smtClean="0"/>
              <a:t>ДЛЯ ВСЕХ НАПРАВЛЕНИЙ ДЕЯТЕЛЬНОСТИ)</a:t>
            </a:r>
            <a:endParaRPr lang="ru-RU" sz="1200" b="1" i="1" dirty="0"/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xmlns="" id="{C56EF3DF-97FD-9545-AA70-83A96BC39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4056"/>
              </p:ext>
            </p:extLst>
          </p:nvPr>
        </p:nvGraphicFramePr>
        <p:xfrm>
          <a:off x="323528" y="692696"/>
          <a:ext cx="8496944" cy="46329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069323">
                  <a:extLst>
                    <a:ext uri="{9D8B030D-6E8A-4147-A177-3AD203B41FA5}">
                      <a16:colId xmlns:a16="http://schemas.microsoft.com/office/drawing/2014/main" xmlns="" val="2429003506"/>
                    </a:ext>
                  </a:extLst>
                </a:gridCol>
                <a:gridCol w="1115253">
                  <a:extLst>
                    <a:ext uri="{9D8B030D-6E8A-4147-A177-3AD203B41FA5}">
                      <a16:colId xmlns:a16="http://schemas.microsoft.com/office/drawing/2014/main" xmlns="" val="3616347127"/>
                    </a:ext>
                  </a:extLst>
                </a:gridCol>
                <a:gridCol w="2160240"/>
                <a:gridCol w="1152128"/>
              </a:tblGrid>
              <a:tr h="3600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Ставка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1033919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ОБОРОТНОЕ</a:t>
                      </a:r>
                      <a:r>
                        <a:rPr lang="ru-RU" sz="1600" b="1" baseline="0" dirty="0" smtClean="0"/>
                        <a:t> КРЕДИТОВАНИЕ </a:t>
                      </a:r>
                    </a:p>
                    <a:p>
                      <a:pPr algn="ctr"/>
                      <a:r>
                        <a:rPr lang="ru-RU" sz="1000" b="1" baseline="0" dirty="0" smtClean="0"/>
                        <a:t>(приобретение сырья, товаров, материалов, комплектующих, оплаты работ и услуг, выплаты заработной платы)</a:t>
                      </a:r>
                      <a:endParaRPr lang="ru-RU" sz="1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1-500 </a:t>
                      </a:r>
                      <a:r>
                        <a:rPr lang="ru-RU" sz="1400" dirty="0" smtClean="0"/>
                        <a:t>млн.</a:t>
                      </a:r>
                      <a:r>
                        <a:rPr lang="ru-RU" sz="1400" baseline="0" dirty="0" smtClean="0"/>
                        <a:t> руб.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8,5% </a:t>
                      </a:r>
                      <a:r>
                        <a:rPr lang="ru-RU" sz="1100" b="0" dirty="0" smtClean="0"/>
                        <a:t>программа Минэкономразвития</a:t>
                      </a:r>
                    </a:p>
                    <a:p>
                      <a:pPr algn="ctr"/>
                      <a:r>
                        <a:rPr lang="ru-RU" b="0" dirty="0" smtClean="0"/>
                        <a:t>9,6% </a:t>
                      </a:r>
                      <a:r>
                        <a:rPr lang="ru-RU" sz="1200" b="0" dirty="0" smtClean="0"/>
                        <a:t>Приоритетные</a:t>
                      </a:r>
                      <a:r>
                        <a:rPr lang="ru-RU" sz="1200" b="0" baseline="0" dirty="0" smtClean="0"/>
                        <a:t>  отрасли</a:t>
                      </a:r>
                    </a:p>
                    <a:p>
                      <a:pPr algn="ctr"/>
                      <a:r>
                        <a:rPr lang="ru-RU" b="0" baseline="0" dirty="0" smtClean="0"/>
                        <a:t>10,6%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sz="1200" baseline="0" dirty="0" smtClean="0"/>
                        <a:t>Остальные  отрасли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3 лет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1993980"/>
                  </a:ext>
                </a:extLst>
              </a:tr>
              <a:tr h="72015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</a:t>
                      </a:r>
                      <a:r>
                        <a:rPr lang="ru-RU" sz="1600" b="1" dirty="0" smtClean="0"/>
                        <a:t>в </a:t>
                      </a:r>
                      <a:r>
                        <a:rPr lang="ru-RU" sz="1600" b="1" dirty="0" err="1" smtClean="0"/>
                        <a:t>т.ч</a:t>
                      </a:r>
                      <a:r>
                        <a:rPr lang="ru-RU" sz="1600" b="1" dirty="0" smtClean="0"/>
                        <a:t>. РЕФИНАНСИРОВАНИЕ</a:t>
                      </a:r>
                    </a:p>
                    <a:p>
                      <a:pPr algn="ctr"/>
                      <a:r>
                        <a:rPr lang="ru-RU" sz="1200" b="1" dirty="0" smtClean="0"/>
                        <a:t>(погашение кредитов в других банках за счет кредита в АО «МСП Банк»)</a:t>
                      </a:r>
                      <a:endParaRPr lang="ru-R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1-3 года</a:t>
                      </a:r>
                      <a:endParaRPr lang="ru-RU" dirty="0"/>
                    </a:p>
                  </a:txBody>
                  <a:tcPr/>
                </a:tc>
              </a:tr>
              <a:tr h="69014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ИНВЕСТИЦИОННОЕ КРЕДИТОВАНИЕ</a:t>
                      </a:r>
                    </a:p>
                    <a:p>
                      <a:pPr algn="ctr"/>
                      <a:r>
                        <a:rPr lang="ru-RU" sz="1200" b="1" dirty="0" smtClean="0"/>
                        <a:t>(строительство зданий, сооружений, модернизация действующего производства)</a:t>
                      </a:r>
                      <a:endParaRPr lang="ru-R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1-1000 </a:t>
                      </a:r>
                      <a:r>
                        <a:rPr lang="ru-RU" sz="1400" dirty="0" smtClean="0"/>
                        <a:t>млн. руб.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8,5% </a:t>
                      </a:r>
                      <a:r>
                        <a:rPr lang="ru-RU" sz="1000" b="0" dirty="0" smtClean="0"/>
                        <a:t>программа Минэкономразвития</a:t>
                      </a:r>
                      <a:endParaRPr lang="ru-RU" sz="1000" dirty="0" smtClean="0"/>
                    </a:p>
                    <a:p>
                      <a:pPr algn="ctr"/>
                      <a:r>
                        <a:rPr lang="ru-RU" dirty="0" smtClean="0"/>
                        <a:t>9,1%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200" b="0" dirty="0" smtClean="0"/>
                        <a:t>Приоритетные</a:t>
                      </a:r>
                      <a:r>
                        <a:rPr lang="ru-RU" sz="1200" b="0" baseline="0" dirty="0" smtClean="0"/>
                        <a:t>  отрасли</a:t>
                      </a:r>
                    </a:p>
                    <a:p>
                      <a:pPr algn="ctr"/>
                      <a:r>
                        <a:rPr lang="ru-RU" baseline="0" dirty="0" smtClean="0"/>
                        <a:t>10,1% </a:t>
                      </a:r>
                      <a:r>
                        <a:rPr lang="ru-RU" sz="1000" baseline="0" dirty="0" smtClean="0"/>
                        <a:t>Остальные  отрасли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</a:tr>
              <a:tr h="5401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 в </a:t>
                      </a:r>
                      <a:r>
                        <a:rPr lang="ru-RU" sz="1600" b="1" dirty="0" err="1" smtClean="0"/>
                        <a:t>т.ч</a:t>
                      </a:r>
                      <a:r>
                        <a:rPr lang="ru-RU" sz="1600" b="1" dirty="0" smtClean="0"/>
                        <a:t>. БИЗНЕС-НАВИГАТОР</a:t>
                      </a:r>
                    </a:p>
                    <a:p>
                      <a:pPr algn="ctr"/>
                      <a:r>
                        <a:rPr lang="ru-RU" sz="1200" b="1" dirty="0" smtClean="0"/>
                        <a:t>(бизнес-план выполнен на Портале Бизнес-навигатор)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aseline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7018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ЖЕНСКОЕ ПРЕДПРИНИМАТЕЛЬСТВО</a:t>
                      </a:r>
                    </a:p>
                    <a:p>
                      <a:pPr algn="ctr"/>
                      <a:r>
                        <a:rPr lang="ru-RU" sz="1200" b="1" dirty="0" smtClean="0"/>
                        <a:t>(предприниматель</a:t>
                      </a:r>
                      <a:r>
                        <a:rPr lang="ru-RU" sz="1200" b="1" baseline="0" dirty="0" smtClean="0"/>
                        <a:t> – женщина, участие в программе «Мама – предприниматель или получение консультации на портале Бизнес-навигатор)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2000" dirty="0" smtClean="0"/>
                        <a:t>1-1000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1400" baseline="0" dirty="0" smtClean="0"/>
                        <a:t>млн.руб.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8,9%-10,6%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До 7 лет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2842209"/>
                  </a:ext>
                </a:extLst>
              </a:tr>
              <a:tr h="75015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КОНТРАКТНОЕ</a:t>
                      </a:r>
                      <a:r>
                        <a:rPr lang="ru-RU" sz="1600" b="1" baseline="0" dirty="0" smtClean="0"/>
                        <a:t> КРЕДИТОВАНИЕ</a:t>
                      </a:r>
                    </a:p>
                    <a:p>
                      <a:pPr algn="ctr"/>
                      <a:r>
                        <a:rPr lang="ru-RU" sz="1600" b="1" baseline="0" dirty="0" smtClean="0"/>
                        <a:t>(</a:t>
                      </a:r>
                      <a:r>
                        <a:rPr lang="ru-RU" sz="1200" b="1" baseline="0" dirty="0" smtClean="0"/>
                        <a:t>участие субъектам МСП в закупках, осуществляемых государством для своих нужд)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/>
                        <a:t>1-500 </a:t>
                      </a:r>
                      <a:r>
                        <a:rPr lang="ru-RU" sz="1400" baseline="0" dirty="0" smtClean="0"/>
                        <a:t>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9,6% </a:t>
                      </a:r>
                      <a:r>
                        <a:rPr lang="ru-RU" sz="1000" b="0" dirty="0" smtClean="0"/>
                        <a:t>Приоритетные</a:t>
                      </a:r>
                      <a:r>
                        <a:rPr lang="ru-RU" sz="1000" b="0" baseline="0" dirty="0" smtClean="0"/>
                        <a:t>  отрасли</a:t>
                      </a:r>
                    </a:p>
                    <a:p>
                      <a:pPr algn="ctr"/>
                      <a:r>
                        <a:rPr lang="ru-RU" b="0" baseline="0" dirty="0" smtClean="0"/>
                        <a:t>10,6%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sz="1000" baseline="0" dirty="0" smtClean="0"/>
                        <a:t>Остальные  отрасли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3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9532" y="5461193"/>
            <a:ext cx="8424936" cy="1208167"/>
          </a:xfrm>
          <a:prstGeom prst="rect">
            <a:avLst/>
          </a:prstGeom>
          <a:noFill/>
          <a:ln w="25400" cap="flat" cmpd="sng" algn="ctr">
            <a:solidFill>
              <a:srgbClr val="00A1DE"/>
            </a:solidFill>
            <a:prstDash val="sysDot"/>
          </a:ln>
          <a:effectLst/>
        </p:spPr>
        <p:txBody>
          <a:bodyPr lIns="91321" tIns="45660" rIns="91321" bIns="45660" rtlCol="0" anchor="ctr"/>
          <a:lstStyle/>
          <a:p>
            <a:pPr algn="ctr" defTabSz="913180" fontAlgn="auto">
              <a:spcBef>
                <a:spcPts val="0"/>
              </a:spcBef>
              <a:spcAft>
                <a:spcPts val="0"/>
              </a:spcAft>
            </a:pPr>
            <a:endParaRPr lang="ru-RU" sz="1900" kern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461193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Базовые требования к потенциальному </a:t>
            </a:r>
            <a:r>
              <a:rPr lang="ru-RU" sz="1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Times New Roman" panose="02020603050405020304" pitchFamily="18" charset="0"/>
              </a:rPr>
              <a:t>заемщику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00" kern="0" dirty="0">
                <a:latin typeface="+mj-lt"/>
              </a:rPr>
              <a:t>Соответствие требованиям ст.4 Федерального закона №</a:t>
            </a:r>
            <a:r>
              <a:rPr lang="ru-RU" sz="1000" kern="0" dirty="0" smtClean="0">
                <a:latin typeface="+mj-lt"/>
              </a:rPr>
              <a:t>209-ФЗ (</a:t>
            </a:r>
            <a:r>
              <a:rPr lang="ru-RU" sz="1000" kern="0" dirty="0" smtClean="0">
                <a:solidFill>
                  <a:srgbClr val="1F497D">
                    <a:lumMod val="50000"/>
                  </a:srgbClr>
                </a:solidFill>
                <a:latin typeface="+mj-lt"/>
              </a:rPr>
              <a:t>выручка не более 2 млрд. руб.,  персонал не более 250 чел.,  требованиям </a:t>
            </a:r>
            <a:r>
              <a:rPr lang="ru-RU" sz="1000" kern="0" dirty="0">
                <a:solidFill>
                  <a:srgbClr val="1F497D">
                    <a:lumMod val="50000"/>
                  </a:srgbClr>
                </a:solidFill>
                <a:latin typeface="+mj-lt"/>
              </a:rPr>
              <a:t>по структуре </a:t>
            </a:r>
            <a:r>
              <a:rPr lang="ru-RU" sz="1000" kern="0" dirty="0" smtClean="0">
                <a:solidFill>
                  <a:srgbClr val="1F497D">
                    <a:lumMod val="50000"/>
                  </a:srgbClr>
                </a:solidFill>
                <a:latin typeface="+mj-lt"/>
              </a:rPr>
              <a:t>уставного </a:t>
            </a:r>
            <a:r>
              <a:rPr lang="ru-RU" sz="1000" kern="0" dirty="0">
                <a:solidFill>
                  <a:srgbClr val="1F497D">
                    <a:lumMod val="50000"/>
                  </a:srgbClr>
                </a:solidFill>
                <a:latin typeface="+mj-lt"/>
              </a:rPr>
              <a:t>капитала</a:t>
            </a:r>
            <a:r>
              <a:rPr lang="ru-RU" sz="1000" kern="0" dirty="0" smtClean="0">
                <a:solidFill>
                  <a:srgbClr val="1F497D">
                    <a:lumMod val="50000"/>
                  </a:srgbClr>
                </a:solidFill>
                <a:latin typeface="+mj-lt"/>
              </a:rPr>
              <a:t>)</a:t>
            </a:r>
            <a:endParaRPr lang="ru-RU" sz="1000" kern="0" dirty="0">
              <a:solidFill>
                <a:srgbClr val="1F497D">
                  <a:lumMod val="50000"/>
                </a:srgbClr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00" kern="0" dirty="0" smtClean="0">
                <a:latin typeface="+mj-lt"/>
              </a:rPr>
              <a:t>Регистрация </a:t>
            </a:r>
            <a:r>
              <a:rPr lang="ru-RU" sz="1000" kern="0" dirty="0">
                <a:latin typeface="+mj-lt"/>
              </a:rPr>
              <a:t>бизнеса на территории </a:t>
            </a:r>
            <a:r>
              <a:rPr lang="ru-RU" sz="1000" kern="0" dirty="0" smtClean="0">
                <a:latin typeface="+mj-lt"/>
              </a:rPr>
              <a:t>РФ</a:t>
            </a:r>
            <a:endParaRPr lang="ru-RU" sz="1000" kern="0" dirty="0"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00" kern="0" dirty="0">
                <a:latin typeface="+mj-lt"/>
              </a:rPr>
              <a:t>Отсутствие отрицательной кредитной истории по кредитам с гарантией Корпорации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00" kern="0" dirty="0">
                <a:latin typeface="+mj-lt"/>
              </a:rPr>
              <a:t>Отсутствие просроченной задолженности по налогам, сборам и т.п</a:t>
            </a:r>
            <a:r>
              <a:rPr lang="ru-RU" sz="1000" kern="0" dirty="0" smtClean="0">
                <a:latin typeface="+mj-lt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00" kern="0" dirty="0">
                <a:latin typeface="+mj-lt"/>
              </a:rPr>
              <a:t>Не применяются процедуры несостоятельности (банкротства)</a:t>
            </a:r>
          </a:p>
          <a:p>
            <a:endParaRPr lang="ru-RU" sz="1000" kern="0" dirty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59247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250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</vt:lpstr>
    </vt:vector>
  </TitlesOfParts>
  <Company>ИГФПМП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ИВАНОВСКИЙ ГОСУДАРСТВЕННЫЙ  ФОНД ПОДДЕРЖКИ  МАЛОГО ПРЕДПРИНИМАТЕЛЬСТВА</dc:title>
  <dc:creator>Елена В. Коврова</dc:creator>
  <cp:lastModifiedBy>Манькова Татьяна Олеговна</cp:lastModifiedBy>
  <cp:revision>168</cp:revision>
  <cp:lastPrinted>2019-01-16T11:17:34Z</cp:lastPrinted>
  <dcterms:created xsi:type="dcterms:W3CDTF">2018-06-21T06:22:51Z</dcterms:created>
  <dcterms:modified xsi:type="dcterms:W3CDTF">2019-01-16T13:23:26Z</dcterms:modified>
</cp:coreProperties>
</file>